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8"/>
  </p:notesMasterIdLst>
  <p:sldIdLst>
    <p:sldId id="256" r:id="rId2"/>
    <p:sldId id="257" r:id="rId3"/>
    <p:sldId id="273" r:id="rId4"/>
    <p:sldId id="275" r:id="rId5"/>
    <p:sldId id="288" r:id="rId6"/>
    <p:sldId id="278" r:id="rId7"/>
    <p:sldId id="289" r:id="rId8"/>
    <p:sldId id="285" r:id="rId9"/>
    <p:sldId id="258" r:id="rId10"/>
    <p:sldId id="284" r:id="rId11"/>
    <p:sldId id="277" r:id="rId12"/>
    <p:sldId id="283" r:id="rId13"/>
    <p:sldId id="286" r:id="rId14"/>
    <p:sldId id="287" r:id="rId15"/>
    <p:sldId id="263" r:id="rId16"/>
    <p:sldId id="264" r:id="rId1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6F4E9D74-8434-44BB-9A55-959FAEA3C2DB}">
          <p14:sldIdLst>
            <p14:sldId id="256"/>
            <p14:sldId id="257"/>
            <p14:sldId id="273"/>
            <p14:sldId id="275"/>
            <p14:sldId id="288"/>
            <p14:sldId id="278"/>
            <p14:sldId id="289"/>
          </p14:sldIdLst>
        </p14:section>
        <p14:section name="Sezione senza titolo" id="{F79EB779-2EF0-4D0B-B957-3E2913D47CA6}">
          <p14:sldIdLst>
            <p14:sldId id="285"/>
            <p14:sldId id="258"/>
            <p14:sldId id="284"/>
            <p14:sldId id="277"/>
            <p14:sldId id="283"/>
            <p14:sldId id="286"/>
            <p14:sldId id="287"/>
            <p14:sldId id="263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CC00CC"/>
    <a:srgbClr val="FF3300"/>
    <a:srgbClr val="FF00FF"/>
    <a:srgbClr val="00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2" autoAdjust="0"/>
    <p:restoredTop sz="94660"/>
  </p:normalViewPr>
  <p:slideViewPr>
    <p:cSldViewPr>
      <p:cViewPr>
        <p:scale>
          <a:sx n="96" d="100"/>
          <a:sy n="96" d="100"/>
        </p:scale>
        <p:origin x="-1116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CC678-E21A-4CED-A233-7A6F61981282}" type="datetimeFigureOut">
              <a:rPr lang="it-IT" smtClean="0"/>
              <a:t>20/06/2013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C2FF1-8361-4C65-988D-C27607AFA7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0232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C2FF1-8361-4C65-988D-C27607AFA79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1349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F9A18-4CAB-467D-85D9-DB1F9D0BB07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2BA74-3BC5-42A1-9E2D-E2DB122DC8E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EFB76-66AE-4FCF-AFED-40295D0DD74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0F84C-917A-4181-ADEB-1DE7D00EFBA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87784-396F-47AE-9831-71D229148E6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14753-DFB2-416B-A9FD-F19487ACCB1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1DFD-00BE-460F-A6D4-39FA9F826C9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5465E0-BE7D-4710-9424-8D619580CEC7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4F2E6-9C18-4DF3-AB69-91EE0C48AB2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6A045A7-8312-4E30-BA6D-12C54CB9908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000C-D8B8-4A50-B6BB-C32E1748C06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C5C4DE-2534-416B-8B41-6E723AF4EAC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260648"/>
            <a:ext cx="77724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 smtClean="0">
                <a:solidFill>
                  <a:srgbClr val="66FF33"/>
                </a:solidFill>
                <a:latin typeface="Comic Sans MS" pitchFamily="66" charset="0"/>
              </a:rPr>
              <a:t>STAGE ESTIVO 2013</a:t>
            </a:r>
            <a:br>
              <a:rPr lang="it-IT" sz="4000" dirty="0" smtClean="0">
                <a:solidFill>
                  <a:srgbClr val="66FF33"/>
                </a:solidFill>
                <a:latin typeface="Comic Sans MS" pitchFamily="66" charset="0"/>
              </a:rPr>
            </a:br>
            <a:r>
              <a:rPr lang="it-IT" sz="4000" dirty="0" smtClean="0">
                <a:solidFill>
                  <a:srgbClr val="66FF33"/>
                </a:solidFill>
                <a:latin typeface="Comic Sans MS" pitchFamily="66" charset="0"/>
              </a:rPr>
              <a:t>INFN FRASCATI - meccanica</a:t>
            </a:r>
            <a:endParaRPr lang="it-IT" sz="4000" dirty="0">
              <a:solidFill>
                <a:srgbClr val="66FF33"/>
              </a:solidFill>
              <a:latin typeface="Comic Sans MS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844824"/>
            <a:ext cx="6400800" cy="4176464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80000"/>
              </a:lnSpc>
            </a:pPr>
            <a:r>
              <a:rPr lang="it-IT" sz="3300" u="sng" dirty="0" smtClean="0">
                <a:solidFill>
                  <a:srgbClr val="66FF33"/>
                </a:solidFill>
                <a:effectLst/>
                <a:latin typeface="Comic Sans MS" pitchFamily="66" charset="0"/>
              </a:rPr>
              <a:t>STUDENTI</a:t>
            </a:r>
            <a:r>
              <a:rPr lang="it-IT" sz="33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:</a:t>
            </a:r>
          </a:p>
          <a:p>
            <a:pPr algn="l">
              <a:lnSpc>
                <a:spcPct val="80000"/>
              </a:lnSpc>
            </a:pPr>
            <a:endParaRPr lang="it-IT" sz="2800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 algn="l">
              <a:lnSpc>
                <a:spcPct val="80000"/>
              </a:lnSpc>
            </a:pPr>
            <a:r>
              <a:rPr lang="it-IT" sz="2800" dirty="0" err="1" smtClean="0">
                <a:solidFill>
                  <a:schemeClr val="tx2"/>
                </a:solidFill>
                <a:effectLst/>
                <a:latin typeface="Comic Sans MS" pitchFamily="66" charset="0"/>
              </a:rPr>
              <a:t>Battistini</a:t>
            </a:r>
            <a:r>
              <a:rPr lang="it-IT" sz="2800" dirty="0" smtClean="0">
                <a:solidFill>
                  <a:schemeClr val="tx2"/>
                </a:solidFill>
                <a:latin typeface="Comic Sans MS" pitchFamily="66" charset="0"/>
              </a:rPr>
              <a:t> Paolo</a:t>
            </a:r>
          </a:p>
          <a:p>
            <a:pPr algn="l"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Bonanni Mauro</a:t>
            </a:r>
          </a:p>
          <a:p>
            <a:pPr algn="l"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latin typeface="Comic Sans MS" pitchFamily="66" charset="0"/>
              </a:rPr>
              <a:t>Conti Ettore</a:t>
            </a:r>
          </a:p>
          <a:p>
            <a:pPr algn="l"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D’Emilio Marco</a:t>
            </a:r>
          </a:p>
          <a:p>
            <a:pPr algn="l"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Iacovacci Vittorio</a:t>
            </a:r>
          </a:p>
          <a:p>
            <a:pPr algn="l"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latin typeface="Comic Sans MS" pitchFamily="66" charset="0"/>
              </a:rPr>
              <a:t>Tedeschini Riccardo</a:t>
            </a:r>
            <a:endParaRPr lang="it-IT" sz="2800" dirty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it-IT" sz="28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Bon</a:t>
            </a:r>
            <a:endParaRPr lang="it-IT" sz="2800" dirty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 algn="l">
              <a:lnSpc>
                <a:spcPct val="80000"/>
              </a:lnSpc>
            </a:pPr>
            <a:r>
              <a:rPr lang="it-IT" sz="3300" u="sng" dirty="0">
                <a:solidFill>
                  <a:srgbClr val="66FF33"/>
                </a:solidFill>
                <a:effectLst/>
                <a:latin typeface="Comic Sans MS" pitchFamily="66" charset="0"/>
              </a:rPr>
              <a:t>TUTOR</a:t>
            </a:r>
            <a:r>
              <a:rPr lang="it-IT" sz="3300" dirty="0">
                <a:solidFill>
                  <a:schemeClr val="tx2"/>
                </a:solidFill>
                <a:effectLst/>
                <a:latin typeface="Comic Sans MS" pitchFamily="66" charset="0"/>
              </a:rPr>
              <a:t>: </a:t>
            </a:r>
            <a:endParaRPr lang="it-IT" sz="3300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 algn="l">
              <a:lnSpc>
                <a:spcPct val="80000"/>
              </a:lnSpc>
            </a:pPr>
            <a:endParaRPr lang="it-IT" sz="3300" dirty="0">
              <a:solidFill>
                <a:schemeClr val="tx2"/>
              </a:solidFill>
              <a:latin typeface="Comic Sans MS" pitchFamily="66" charset="0"/>
            </a:endParaRPr>
          </a:p>
          <a:p>
            <a:pPr algn="l">
              <a:lnSpc>
                <a:spcPct val="80000"/>
              </a:lnSpc>
            </a:pPr>
            <a:r>
              <a:rPr lang="it-IT" sz="33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Zolla Alessandro</a:t>
            </a:r>
            <a:endParaRPr lang="it-IT" sz="3300" dirty="0">
              <a:solidFill>
                <a:schemeClr val="tx2"/>
              </a:solidFill>
              <a:effectLst/>
              <a:latin typeface="Comic Sans MS" pitchFamily="66" charset="0"/>
            </a:endParaRPr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116484"/>
              </p:ext>
            </p:extLst>
          </p:nvPr>
        </p:nvGraphicFramePr>
        <p:xfrm>
          <a:off x="4211960" y="4221088"/>
          <a:ext cx="3240360" cy="195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File di immagine" r:id="rId3" imgW="1866667" imgH="1124008" progId="">
                  <p:embed/>
                </p:oleObj>
              </mc:Choice>
              <mc:Fallback>
                <p:oleObj name="File di immagine" r:id="rId3" imgW="1866667" imgH="1124008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4221088"/>
                        <a:ext cx="3240360" cy="195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copertina.gif"/>
          <p:cNvPicPr>
            <a:picLocks noChangeAspect="1"/>
          </p:cNvPicPr>
          <p:nvPr/>
        </p:nvPicPr>
        <p:blipFill>
          <a:blip r:embed="rId5" cstate="print"/>
          <a:srcRect b="18421"/>
          <a:stretch>
            <a:fillRect/>
          </a:stretch>
        </p:blipFill>
        <p:spPr>
          <a:xfrm>
            <a:off x="3563888" y="1484783"/>
            <a:ext cx="2520280" cy="24639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053546"/>
            <a:ext cx="2267744" cy="1676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_137155268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7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6192688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it-IT" sz="2500" dirty="0" smtClean="0"/>
              <a:t>Successivamente, attraverso vincoli geometrici e dimensionali, riusciamo ad assemblare i singoli elementi progettati ricavandone l’assieme complesso. In particolare si è realizzato un tratto della nuova linea (PLASMONX)  dell’acceleratore lineare SPARC. </a:t>
            </a:r>
            <a:endParaRPr lang="it-IT" sz="2500" dirty="0"/>
          </a:p>
        </p:txBody>
      </p:sp>
      <p:pic>
        <p:nvPicPr>
          <p:cNvPr id="15363" name="Picture 3" descr="I:\20130612_100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643182"/>
            <a:ext cx="710276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48478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Per la prima volta in Italia è stato costruito e messo in funzione ai Laboratori Nazionali di Frascati dell'INFN, un prototipo di laser a elettroni liberi. Il prototipo, battezzato SPARC (Sorgente Pulsata Autoamplificata di Radiazione Coerente), è pilotato da un acceleratore lineare di elettroni ed emette una radiazione in grado di fotografare molecole, proteine e virus durante la loro attività ed osservare - cosa finora impossibile - fenomeni biochimici ultraveloci. È il secondo laser del genere in Europa, dopo FLASH, in Germania. 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Rectangle 2"/>
          <p:cNvSpPr/>
          <p:nvPr/>
        </p:nvSpPr>
        <p:spPr>
          <a:xfrm>
            <a:off x="179512" y="116632"/>
            <a:ext cx="864096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500" b="1" cap="all" dirty="0" smtClean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</a:rPr>
              <a:t>SPARC: Il super laser italiano</a:t>
            </a:r>
          </a:p>
        </p:txBody>
      </p:sp>
      <p:pic>
        <p:nvPicPr>
          <p:cNvPr id="5" name="Picture 4" descr="Picture_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73016"/>
            <a:ext cx="4320480" cy="30001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AG03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73016"/>
            <a:ext cx="4236749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152128"/>
          </a:xfrm>
        </p:spPr>
        <p:txBody>
          <a:bodyPr>
            <a:noAutofit/>
          </a:bodyPr>
          <a:lstStyle/>
          <a:p>
            <a:r>
              <a:rPr lang="it-IT" sz="2400" b="1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PRINCIPIO DI FUNZIONAMENTO DELLA CAMERA A SPECCHI </a:t>
            </a:r>
            <a:br>
              <a:rPr lang="it-IT" sz="2400" b="1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2400" b="1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(RADIAZIONE SL – THOMSON)</a:t>
            </a:r>
            <a:endParaRPr lang="it-IT" sz="2400" b="1" i="1" dirty="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921" y="1268680"/>
            <a:ext cx="4981127" cy="558932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it-IT" sz="2000" dirty="0" smtClean="0"/>
              <a:t>La sorgente di radiazione Thomson produce radiazione X mediante il processo di </a:t>
            </a:r>
            <a:r>
              <a:rPr lang="it-IT" sz="2000" dirty="0" smtClean="0">
                <a:hlinkClick r:id="rId3" action="ppaction://hlinksldjump"/>
              </a:rPr>
              <a:t>scattering</a:t>
            </a:r>
            <a:r>
              <a:rPr lang="it-IT" sz="2000" dirty="0">
                <a:hlinkClick r:id="rId3" action="ppaction://hlinksldjump"/>
              </a:rPr>
              <a:t> </a:t>
            </a:r>
            <a:r>
              <a:rPr lang="it-IT" sz="2000" dirty="0" smtClean="0">
                <a:hlinkClick r:id="rId3" action="ppaction://hlinksldjump"/>
              </a:rPr>
              <a:t>Thomson</a:t>
            </a:r>
            <a:r>
              <a:rPr lang="it-IT" sz="2000" dirty="0" smtClean="0"/>
              <a:t> fra il fascio di elettroni prodotti tra il fotoiniettore SPARC e l’impulso </a:t>
            </a:r>
          </a:p>
          <a:p>
            <a:pPr marL="36576" indent="0">
              <a:buNone/>
            </a:pPr>
            <a:r>
              <a:rPr lang="it-IT" sz="2000" dirty="0" smtClean="0"/>
              <a:t>laser ad alta potenza FLAME. Lo scattering Thomson è un caso </a:t>
            </a:r>
          </a:p>
          <a:p>
            <a:pPr marL="36576" indent="0">
              <a:buNone/>
            </a:pPr>
            <a:r>
              <a:rPr lang="it-IT" sz="2000" dirty="0" smtClean="0"/>
              <a:t>specifico del processo di scattering Compton (fenomeno di scattering interpretabile come lo scontro tra un fotone e un elettrone) dove un fascio di fotoni di bassa energia urta un fascio di elettroni. Visto come interazione particella-particella la collisione fra elettroni e fotoni è un urto elastico nel quale si conservano energia e movimento.</a:t>
            </a:r>
            <a:endParaRPr lang="it-IT" sz="2000" dirty="0"/>
          </a:p>
        </p:txBody>
      </p:sp>
      <p:pic>
        <p:nvPicPr>
          <p:cNvPr id="4" name="Picture 1"/>
          <p:cNvPicPr/>
          <p:nvPr/>
        </p:nvPicPr>
        <p:blipFill>
          <a:blip r:embed="rId4"/>
          <a:stretch>
            <a:fillRect/>
          </a:stretch>
        </p:blipFill>
        <p:spPr>
          <a:xfrm>
            <a:off x="4644008" y="1844824"/>
            <a:ext cx="4499992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8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SCATTERING THOMSON</a:t>
            </a:r>
            <a:endParaRPr lang="it-IT" b="1" dirty="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it-IT" sz="2800" dirty="0" smtClean="0"/>
              <a:t>Lo scattering è un fenomeno in cui particelle  cambiano traiettoria a causa della </a:t>
            </a:r>
            <a:r>
              <a:rPr lang="it-IT" sz="2800" dirty="0"/>
              <a:t>collisione con </a:t>
            </a:r>
            <a:r>
              <a:rPr lang="it-IT" sz="2800" dirty="0" smtClean="0"/>
              <a:t>altrettante </a:t>
            </a:r>
            <a:r>
              <a:rPr lang="it-IT" sz="2800" dirty="0"/>
              <a:t>particelle. Sono considerati processi di scattering solo le interazioni elastiche o quasi elastiche, che cioè non comportino rilevanti cessioni o guadagni di energia. </a:t>
            </a:r>
            <a:r>
              <a:rPr lang="it-IT" sz="2800" dirty="0" smtClean="0"/>
              <a:t>Lo </a:t>
            </a:r>
            <a:r>
              <a:rPr lang="it-IT" sz="2800" dirty="0"/>
              <a:t>scattering Thomson è uno scattering elastico di radiazione elettromagnetica da parte di una particella carica </a:t>
            </a:r>
            <a:r>
              <a:rPr lang="it-IT" sz="2800" dirty="0" smtClean="0"/>
              <a:t>libera.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7087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b="1" cap="all" dirty="0" smtClean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CONCLUSIONI:</a:t>
            </a:r>
            <a:endParaRPr lang="it-IT" b="1" cap="all" dirty="0">
              <a:ln w="0"/>
              <a:solidFill>
                <a:srgbClr val="66FF3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21811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73238"/>
            <a:ext cx="8540750" cy="4830762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1800" b="1" dirty="0">
                <a:latin typeface="Comic Sans MS" pitchFamily="66" charset="0"/>
              </a:rPr>
              <a:t>Durante il nostro stage di progettazione meccanica </a:t>
            </a:r>
            <a:r>
              <a:rPr lang="it-IT" sz="1800" b="1" dirty="0" smtClean="0">
                <a:latin typeface="Comic Sans MS" pitchFamily="66" charset="0"/>
              </a:rPr>
              <a:t>effettuato nella sezione di ingegneria meccanica, della divisione acceleratori </a:t>
            </a:r>
            <a:r>
              <a:rPr lang="it-IT" sz="1800" b="1" dirty="0">
                <a:latin typeface="Comic Sans MS" pitchFamily="66" charset="0"/>
              </a:rPr>
              <a:t>ai LNF-INFN siamo venuti a conoscenza del programma di modellazione solida </a:t>
            </a:r>
            <a:r>
              <a:rPr lang="it-IT" sz="1800" b="1" dirty="0" smtClean="0">
                <a:latin typeface="Comic Sans MS" pitchFamily="66" charset="0"/>
              </a:rPr>
              <a:t>Inventor e abbiamo imparato ad utilizzarlo per la progettazione meccanica di componenti, accrescendo così le nostre conoscenze in ambito progettuale.</a:t>
            </a:r>
            <a:endParaRPr lang="it-IT" sz="18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endParaRPr lang="it-IT" sz="18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endParaRPr lang="it-IT" sz="18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1800" b="1" dirty="0">
                <a:latin typeface="Comic Sans MS" pitchFamily="66" charset="0"/>
              </a:rPr>
              <a:t>Con </a:t>
            </a:r>
            <a:r>
              <a:rPr lang="it-IT" sz="1800" b="1" dirty="0" smtClean="0">
                <a:latin typeface="Comic Sans MS" pitchFamily="66" charset="0"/>
              </a:rPr>
              <a:t>il nostro </a:t>
            </a:r>
            <a:r>
              <a:rPr lang="it-IT" sz="1800" b="1" dirty="0">
                <a:latin typeface="Comic Sans MS" pitchFamily="66" charset="0"/>
              </a:rPr>
              <a:t>tutor abbiamo fatto un percorso formativo che ci ha messo in condizione di operare in piena autonomia </a:t>
            </a:r>
            <a:r>
              <a:rPr lang="it-IT" sz="1800" b="1" dirty="0" smtClean="0">
                <a:latin typeface="Comic Sans MS" pitchFamily="66" charset="0"/>
              </a:rPr>
              <a:t>sulla progettazione, nel </a:t>
            </a:r>
            <a:r>
              <a:rPr lang="it-IT" sz="1800" b="1" dirty="0">
                <a:latin typeface="Comic Sans MS" pitchFamily="66" charset="0"/>
              </a:rPr>
              <a:t>caso </a:t>
            </a:r>
            <a:r>
              <a:rPr lang="it-IT" sz="1800" b="1" dirty="0" smtClean="0">
                <a:latin typeface="Comic Sans MS" pitchFamily="66" charset="0"/>
              </a:rPr>
              <a:t>specifico il posizionamento degli elementi dell’acceleratore nello spazio mediante l’uso di supporti e tavole di livello.</a:t>
            </a:r>
            <a:endParaRPr lang="it-IT" sz="18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endParaRPr lang="it-IT" sz="18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chemeClr val="tx2"/>
              </a:buClr>
              <a:buNone/>
            </a:pPr>
            <a:endParaRPr lang="it-IT" sz="1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b="1" cap="all" dirty="0" smtClean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RINGRAZIAMENTI:</a:t>
            </a:r>
            <a:endParaRPr lang="it-IT" b="1" cap="all" dirty="0">
              <a:ln w="0"/>
              <a:solidFill>
                <a:srgbClr val="66FF3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Il dott. Umberto Dosselli direttore dell’ INFN per la sua disponibilità allo svolgimento dei corsi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Tutta l’organizzazione del SIS-</a:t>
            </a:r>
            <a:r>
              <a:rPr lang="it-IT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divulgazione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per l’efficienza dell’organizzazione e l’accoglienza.</a:t>
            </a:r>
          </a:p>
          <a:p>
            <a:pPr marL="36576" indent="0">
              <a:lnSpc>
                <a:spcPct val="90000"/>
              </a:lnSpc>
              <a:buClr>
                <a:schemeClr val="tx2"/>
              </a:buClr>
              <a:buNone/>
            </a:pP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I nostri professori per essersi impegnati alla realizzazione dello stage in particolare il prof. Giuseppe Sciscione e Ing. Riccardo 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Rossi.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Il tutor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: 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Zolla Alessandro.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b="1" cap="all" dirty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STAGE </a:t>
            </a:r>
            <a:r>
              <a:rPr lang="it-IT" b="1" cap="all" dirty="0" smtClean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2013 OBIETTIVI:</a:t>
            </a:r>
            <a:endParaRPr lang="it-IT" b="1" cap="all" dirty="0">
              <a:ln w="0"/>
              <a:solidFill>
                <a:srgbClr val="66FF33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20787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05038"/>
            <a:ext cx="8540750" cy="4422775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it-IT" dirty="0" smtClean="0">
                <a:latin typeface="Comic Sans MS" pitchFamily="66" charset="0"/>
              </a:rPr>
              <a:t>Corso pratico </a:t>
            </a:r>
            <a:r>
              <a:rPr lang="it-IT" dirty="0">
                <a:latin typeface="Comic Sans MS" pitchFamily="66" charset="0"/>
              </a:rPr>
              <a:t>di modellazione solida -3D-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it-IT" dirty="0">
                <a:latin typeface="Comic Sans MS" pitchFamily="66" charset="0"/>
              </a:rPr>
              <a:t>Esercitazione con software Inventor </a:t>
            </a:r>
            <a:r>
              <a:rPr lang="it-IT" dirty="0" smtClean="0">
                <a:latin typeface="Comic Sans MS" pitchFamily="66" charset="0"/>
              </a:rPr>
              <a:t>v.12 </a:t>
            </a:r>
            <a:r>
              <a:rPr lang="it-IT" dirty="0">
                <a:latin typeface="Comic Sans MS" pitchFamily="66" charset="0"/>
              </a:rPr>
              <a:t>(Autodesk</a:t>
            </a:r>
            <a:r>
              <a:rPr lang="it-IT" dirty="0" smtClean="0">
                <a:latin typeface="Comic Sans MS" pitchFamily="66" charset="0"/>
              </a:rPr>
              <a:t>)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it-IT" dirty="0" smtClean="0">
                <a:latin typeface="Comic Sans MS" pitchFamily="66" charset="0"/>
              </a:rPr>
              <a:t>Progettazione meccanica di una elemento dell’acceleratore SPARC ( camera a specchi )</a:t>
            </a:r>
            <a:endParaRPr lang="it-IT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b="1" cap="all" dirty="0" smtClean="0">
                <a:ln w="0"/>
                <a:solidFill>
                  <a:srgbClr val="66FF33"/>
                </a:solidFill>
                <a:effectLst>
                  <a:reflection blurRad="12700" stA="50000" endPos="50000" dist="5000" dir="5400000" sy="-100000" rotWithShape="0"/>
                </a:effectLst>
              </a:rPr>
              <a:t>INVENTOR 2012:</a:t>
            </a:r>
            <a:endParaRPr lang="it-IT" b="1" cap="all" dirty="0">
              <a:ln w="0"/>
              <a:solidFill>
                <a:srgbClr val="66FF33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it-IT" sz="2200" dirty="0" smtClean="0">
                <a:latin typeface="Arial (body)"/>
              </a:rPr>
              <a:t>Inventor è un software a base CAD che ci permette di realizzare da una nostra idea progettuale il modello solido in 3D. I vantaggi di riuscire a creare dei prototipi virtuali degli elementi da progettare sono notevoli: </a:t>
            </a:r>
          </a:p>
          <a:p>
            <a:pPr algn="just">
              <a:lnSpc>
                <a:spcPct val="80000"/>
              </a:lnSpc>
              <a:buClr>
                <a:schemeClr val="tx2"/>
              </a:buClr>
              <a:buNone/>
            </a:pPr>
            <a:r>
              <a:rPr lang="it-IT" sz="2200" dirty="0" smtClean="0">
                <a:latin typeface="Arial (body)"/>
              </a:rPr>
              <a:t>	per prima cosa nella progettazione di macchine complesse come gli acceleratori di particelle, ci consente di avere una immediata fisicità dell’idea progettuale, evitando errori macroscopici come l’interferenza fisica tra i sott’</a:t>
            </a:r>
            <a:r>
              <a:rPr lang="it-IT" sz="2200" dirty="0" err="1" smtClean="0">
                <a:latin typeface="Arial (body)"/>
              </a:rPr>
              <a:t>assiemi</a:t>
            </a:r>
            <a:r>
              <a:rPr lang="it-IT" sz="2200" dirty="0" smtClean="0">
                <a:latin typeface="Arial (body)"/>
              </a:rPr>
              <a:t> che li compongono. Inoltre semplifica tutte le fasi della progettazione stessa. Infatti dal modello 3D è facile ricavare i disegni esecutivi necessari alle officine meccaniche per la realizzazione stessa degli elementi. Si possono con questo software anche definire le proprietà fisiche dei materiali necessarie per verifiche meccaniche e strutturali.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37" y="65720"/>
            <a:ext cx="8280920" cy="1368152"/>
          </a:xfrm>
        </p:spPr>
        <p:txBody>
          <a:bodyPr>
            <a:normAutofit fontScale="92500" lnSpcReduction="10000"/>
          </a:bodyPr>
          <a:lstStyle/>
          <a:p>
            <a:pPr marL="36576" indent="0" algn="just">
              <a:buNone/>
            </a:pPr>
            <a:r>
              <a:rPr lang="it-IT" sz="1900" dirty="0" smtClean="0"/>
              <a:t>La terza dimensione si ricava facendo la rivoluzione o l’estrusione sullo schizzo del pezzo precedentemente disegnato in 2D ottenendo un pezzo 3D grezzo su cui si possono in seguito effettuare lavorazioni (fori,smussi,filettature).</a:t>
            </a:r>
          </a:p>
          <a:p>
            <a:pPr marL="36576" indent="0" algn="just">
              <a:buNone/>
            </a:pPr>
            <a:r>
              <a:rPr lang="it-IT" sz="2500" dirty="0"/>
              <a:t> </a:t>
            </a:r>
            <a:r>
              <a:rPr lang="it-IT" sz="2500" dirty="0" smtClean="0"/>
              <a:t>                                  </a:t>
            </a:r>
            <a:r>
              <a:rPr lang="it-IT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Estrusione</a:t>
            </a:r>
            <a:endParaRPr lang="it-IT" b="1" dirty="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1"/>
            <a:ext cx="3886937" cy="273630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56791"/>
            <a:ext cx="4020073" cy="273630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2" y="4293095"/>
            <a:ext cx="3886937" cy="254137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293095"/>
            <a:ext cx="4020073" cy="2541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71" y="764704"/>
            <a:ext cx="3424462" cy="278092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365" y="794724"/>
            <a:ext cx="3707904" cy="2780928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717032"/>
            <a:ext cx="3424462" cy="280527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492" y="3717032"/>
            <a:ext cx="3707904" cy="2705878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2915816" y="116632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Rivoluzione</a:t>
            </a:r>
            <a:endParaRPr lang="it-IT" sz="3200" b="1" dirty="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97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76" y="141784"/>
            <a:ext cx="8208912" cy="6120680"/>
          </a:xfrm>
        </p:spPr>
        <p:txBody>
          <a:bodyPr>
            <a:normAutofit/>
          </a:bodyPr>
          <a:lstStyle/>
          <a:p>
            <a:pPr algn="just"/>
            <a:r>
              <a:rPr lang="it-IT" sz="2500" dirty="0" smtClean="0"/>
              <a:t>Caratteristica importante è la presenza di una libreria all’interno del programma. È un applicativo che ci consente di avere già a disposizione una serie di componenti meccanici necessari all’assemblaggio come: bulloni, dadi, rosette, cuscinetti, elementi strutturali ed altro, unificati UNI o ISO, evitandoci il lavoro di progettazione degli stessi. </a:t>
            </a:r>
            <a:endParaRPr lang="it-IT" sz="25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3826200" cy="282883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875649" cy="2828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55576" y="332656"/>
            <a:ext cx="7344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dirty="0"/>
              <a:t>Inoltre le maggiori aziende produttrici di apparati meccanici permettono l’interattività con il programma al fine di poter usufruire di modelli 3D dei loro prodotti da loro sviluppati: SKF (cuscinetti), ROLLON (guide micrometriche), FESTO (pneumatica) </a:t>
            </a:r>
            <a:r>
              <a:rPr lang="it-IT" sz="2400" dirty="0" err="1"/>
              <a:t>etc</a:t>
            </a:r>
            <a:r>
              <a:rPr lang="it-IT" sz="2400" dirty="0"/>
              <a:t> etc...</a:t>
            </a:r>
          </a:p>
        </p:txBody>
      </p:sp>
      <p:pic>
        <p:nvPicPr>
          <p:cNvPr id="4" name="Picture 4" descr="logo-sk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852936"/>
            <a:ext cx="1525014" cy="1505336"/>
          </a:xfrm>
          <a:prstGeom prst="rect">
            <a:avLst/>
          </a:prstGeom>
        </p:spPr>
      </p:pic>
      <p:pic>
        <p:nvPicPr>
          <p:cNvPr id="5" name="Picture 5" descr="rollon logo r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288931"/>
            <a:ext cx="2947416" cy="457200"/>
          </a:xfrm>
          <a:prstGeom prst="rect">
            <a:avLst/>
          </a:prstGeom>
        </p:spPr>
      </p:pic>
      <p:pic>
        <p:nvPicPr>
          <p:cNvPr id="6" name="Picture 3" descr="fes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3044613"/>
            <a:ext cx="1944216" cy="1313659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5144"/>
            <a:ext cx="2379715" cy="175892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899" y="4358272"/>
            <a:ext cx="2787431" cy="206027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641998"/>
            <a:ext cx="2691741" cy="177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6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sellaDiTesto 15"/>
          <p:cNvSpPr txBox="1"/>
          <p:nvPr/>
        </p:nvSpPr>
        <p:spPr>
          <a:xfrm>
            <a:off x="2771800" y="188640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20" name="Segnaposto contenuto 1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399824"/>
            <a:ext cx="3528392" cy="2447020"/>
          </a:xfr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05707" cy="3090030"/>
          </a:xfrm>
          <a:prstGeom prst="rect">
            <a:avLst/>
          </a:prstGeom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31" y="2276872"/>
            <a:ext cx="4192655" cy="2541577"/>
          </a:xfrm>
          <a:prstGeom prst="rect">
            <a:avLst/>
          </a:prstGeom>
        </p:spPr>
      </p:pic>
      <p:sp>
        <p:nvSpPr>
          <p:cNvPr id="27" name="CasellaDiTesto 26"/>
          <p:cNvSpPr txBox="1"/>
          <p:nvPr/>
        </p:nvSpPr>
        <p:spPr>
          <a:xfrm>
            <a:off x="4644008" y="188640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/>
              <a:t>Questo è il progetto della camera a specchi da cui siamo partiti.</a:t>
            </a:r>
          </a:p>
          <a:p>
            <a:r>
              <a:rPr lang="it-IT" sz="2200" dirty="0" smtClean="0"/>
              <a:t>Sviluppando il progetto su inventor abbiamo ottenuto un modello in 3D.</a:t>
            </a:r>
            <a:endParaRPr lang="it-IT" sz="2200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179512" y="3212976"/>
            <a:ext cx="47422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/>
              <a:t>Apprezziamo la capacità di inventor di mostrare il pezzo come è nella realtà.</a:t>
            </a:r>
            <a:endParaRPr lang="it-IT" sz="2200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3995936" y="5021898"/>
            <a:ext cx="4865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200" dirty="0" smtClean="0"/>
              <a:t>Il pezzo verrà poi prodotto e montato </a:t>
            </a:r>
          </a:p>
          <a:p>
            <a:r>
              <a:rPr lang="it-IT" sz="2200" dirty="0" smtClean="0"/>
              <a:t>nell’acceleratore SPARC.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4694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14546" y="0"/>
            <a:ext cx="3888432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000" b="1" spc="50" dirty="0" smtClean="0">
                <a:ln w="11430"/>
                <a:solidFill>
                  <a:srgbClr val="66FF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PLASMONX</a:t>
            </a:r>
            <a:endParaRPr lang="it-IT" sz="5000" b="1" spc="50" dirty="0">
              <a:ln w="11430"/>
              <a:solidFill>
                <a:srgbClr val="66FF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I:\SPARC TOT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200"/>
            <a:ext cx="9144000" cy="4968552"/>
          </a:xfrm>
          <a:prstGeom prst="rect">
            <a:avLst/>
          </a:prstGeom>
          <a:noFill/>
        </p:spPr>
      </p:pic>
      <p:cxnSp>
        <p:nvCxnSpPr>
          <p:cNvPr id="10" name="Connettore 2 9"/>
          <p:cNvCxnSpPr/>
          <p:nvPr/>
        </p:nvCxnSpPr>
        <p:spPr>
          <a:xfrm rot="5400000" flipH="1" flipV="1">
            <a:off x="5857884" y="4143380"/>
            <a:ext cx="1143008" cy="142876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rot="5400000" flipH="1" flipV="1">
            <a:off x="6084016" y="4201314"/>
            <a:ext cx="1332000" cy="21600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SPARC CAMERA A SPECCH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6224" y="1412776"/>
            <a:ext cx="3786181" cy="214314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2955</TotalTime>
  <Words>737</Words>
  <Application>Microsoft Office PowerPoint</Application>
  <PresentationFormat>Presentazione su schermo (4:3)</PresentationFormat>
  <Paragraphs>54</Paragraphs>
  <Slides>16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8" baseType="lpstr">
      <vt:lpstr>Technic</vt:lpstr>
      <vt:lpstr>File di immagine</vt:lpstr>
      <vt:lpstr>STAGE ESTIVO 2013 INFN FRASCATI - meccanica</vt:lpstr>
      <vt:lpstr>STAGE 2013 OBIETTIVI:</vt:lpstr>
      <vt:lpstr>INVENTOR 2012: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PRINCIPIO DI FUNZIONAMENTO DELLA CAMERA A SPECCHI                                 (RADIAZIONE SL – THOMSON)</vt:lpstr>
      <vt:lpstr>SCATTERING THOMSON</vt:lpstr>
      <vt:lpstr>CONCLUSIONI:</vt:lpstr>
      <vt:lpstr>RINGRAZIAMENTI:</vt:lpstr>
    </vt:vector>
  </TitlesOfParts>
  <Company>LNF - INFN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di modellazione solida</dc:title>
  <dc:creator>stage</dc:creator>
  <cp:lastModifiedBy>DAFNE</cp:lastModifiedBy>
  <cp:revision>201</cp:revision>
  <dcterms:created xsi:type="dcterms:W3CDTF">2006-03-10T13:19:43Z</dcterms:created>
  <dcterms:modified xsi:type="dcterms:W3CDTF">2013-06-20T13:05:29Z</dcterms:modified>
</cp:coreProperties>
</file>